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7" r:id="rId6"/>
    <p:sldId id="270" r:id="rId7"/>
    <p:sldId id="261" r:id="rId8"/>
    <p:sldId id="269" r:id="rId9"/>
    <p:sldId id="271" r:id="rId10"/>
    <p:sldId id="272" r:id="rId11"/>
    <p:sldId id="259" r:id="rId12"/>
    <p:sldId id="274" r:id="rId13"/>
    <p:sldId id="263" r:id="rId14"/>
    <p:sldId id="273" r:id="rId15"/>
    <p:sldId id="264" r:id="rId16"/>
    <p:sldId id="275" r:id="rId17"/>
    <p:sldId id="276" r:id="rId18"/>
    <p:sldId id="277" r:id="rId19"/>
    <p:sldId id="260" r:id="rId20"/>
    <p:sldId id="278" r:id="rId21"/>
    <p:sldId id="265" r:id="rId22"/>
    <p:sldId id="279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12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AEDA-69C5-4381-B6D6-EAD452CA6D78}" type="datetimeFigureOut">
              <a:rPr lang="en-CA" smtClean="0"/>
              <a:t>2014-05-17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A44C-3D09-4611-97CC-F9C8764D91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242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AEDA-69C5-4381-B6D6-EAD452CA6D78}" type="datetimeFigureOut">
              <a:rPr lang="en-CA" smtClean="0"/>
              <a:t>2014-05-17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A44C-3D09-4611-97CC-F9C8764D91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0758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AEDA-69C5-4381-B6D6-EAD452CA6D78}" type="datetimeFigureOut">
              <a:rPr lang="en-CA" smtClean="0"/>
              <a:t>2014-05-17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A44C-3D09-4611-97CC-F9C8764D91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0511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AEDA-69C5-4381-B6D6-EAD452CA6D78}" type="datetimeFigureOut">
              <a:rPr lang="en-CA" smtClean="0"/>
              <a:t>2014-05-17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A44C-3D09-4611-97CC-F9C8764D91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270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AEDA-69C5-4381-B6D6-EAD452CA6D78}" type="datetimeFigureOut">
              <a:rPr lang="en-CA" smtClean="0"/>
              <a:t>2014-05-17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A44C-3D09-4611-97CC-F9C8764D91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266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AEDA-69C5-4381-B6D6-EAD452CA6D78}" type="datetimeFigureOut">
              <a:rPr lang="en-CA" smtClean="0"/>
              <a:t>2014-05-17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A44C-3D09-4611-97CC-F9C8764D91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974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AEDA-69C5-4381-B6D6-EAD452CA6D78}" type="datetimeFigureOut">
              <a:rPr lang="en-CA" smtClean="0"/>
              <a:t>2014-05-17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A44C-3D09-4611-97CC-F9C8764D91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5267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AEDA-69C5-4381-B6D6-EAD452CA6D78}" type="datetimeFigureOut">
              <a:rPr lang="en-CA" smtClean="0"/>
              <a:t>2014-05-17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A44C-3D09-4611-97CC-F9C8764D91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458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AEDA-69C5-4381-B6D6-EAD452CA6D78}" type="datetimeFigureOut">
              <a:rPr lang="en-CA" smtClean="0"/>
              <a:t>2014-05-17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A44C-3D09-4611-97CC-F9C8764D91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212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AEDA-69C5-4381-B6D6-EAD452CA6D78}" type="datetimeFigureOut">
              <a:rPr lang="en-CA" smtClean="0"/>
              <a:t>2014-05-17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A44C-3D09-4611-97CC-F9C8764D91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093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AEDA-69C5-4381-B6D6-EAD452CA6D78}" type="datetimeFigureOut">
              <a:rPr lang="en-CA" smtClean="0"/>
              <a:t>2014-05-17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A44C-3D09-4611-97CC-F9C8764D91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36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4AEDA-69C5-4381-B6D6-EAD452CA6D78}" type="datetimeFigureOut">
              <a:rPr lang="en-CA" smtClean="0"/>
              <a:t>2014-05-17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8A44C-3D09-4611-97CC-F9C8764D91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06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EoT_EH_Uss&amp;feature=related" TargetMode="External"/><Relationship Id="rId4" Type="http://schemas.openxmlformats.org/officeDocument/2006/relationships/hyperlink" Target="http://www.youtube.com/watch?v=wFb7OZx2NYo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DU4hpsistDk&amp;feature=relmf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/>
          </a:bodyPr>
          <a:lstStyle/>
          <a:p>
            <a:r>
              <a:rPr lang="en-CA" sz="8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The Sun</a:t>
            </a:r>
            <a:endParaRPr lang="en-CA" sz="80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6687108" cy="445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071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CORONA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</a:t>
            </a:r>
            <a:r>
              <a:rPr lang="en-CA" dirty="0" smtClean="0"/>
              <a:t>he </a:t>
            </a:r>
            <a:r>
              <a:rPr lang="en-CA" dirty="0" smtClean="0"/>
              <a:t>outermost layer of </a:t>
            </a:r>
            <a:r>
              <a:rPr lang="en-CA" dirty="0" smtClean="0"/>
              <a:t>the Sun </a:t>
            </a:r>
            <a:r>
              <a:rPr lang="en-CA" dirty="0" smtClean="0"/>
              <a:t>and extends beyond the chromosphere for millions of kilometres.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7021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SUN’S MAGNETIC FIELD</a:t>
            </a:r>
            <a:endParaRPr lang="en-CA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987" y="1600200"/>
            <a:ext cx="62380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474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Magnetic Field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A</a:t>
            </a:r>
            <a:r>
              <a:rPr lang="en-CA" dirty="0" smtClean="0"/>
              <a:t> </a:t>
            </a:r>
            <a:r>
              <a:rPr lang="en-CA" dirty="0" smtClean="0"/>
              <a:t>magnetic field, generated by movement of the plasma deep in the Sun’s interior</a:t>
            </a:r>
          </a:p>
          <a:p>
            <a:r>
              <a:rPr lang="en-CA" dirty="0" smtClean="0"/>
              <a:t>The Sun’s magnetic field extends far out into space where it is carried by the solar </a:t>
            </a:r>
            <a:r>
              <a:rPr lang="en-CA" dirty="0" smtClean="0"/>
              <a:t>wind. </a:t>
            </a:r>
            <a:endParaRPr lang="en-CA" dirty="0" smtClean="0"/>
          </a:p>
          <a:p>
            <a:r>
              <a:rPr lang="en-CA" dirty="0" smtClean="0"/>
              <a:t>It is extremely powerful and can be seen in the way the Sun’s plasma </a:t>
            </a:r>
            <a:r>
              <a:rPr lang="en-CA" dirty="0" smtClean="0"/>
              <a:t>reacts.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545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SUN SPOTS</a:t>
            </a:r>
            <a:endParaRPr lang="en-CA" sz="48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38" y="1600200"/>
            <a:ext cx="699892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53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SUN SPOTS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</a:t>
            </a:r>
            <a:r>
              <a:rPr lang="en-CA" dirty="0" smtClean="0"/>
              <a:t> </a:t>
            </a:r>
            <a:r>
              <a:rPr lang="en-CA" dirty="0" smtClean="0"/>
              <a:t>region on the Sun’s surface that is cooler than the surrounding areas. Although still very bright, by contrast it </a:t>
            </a:r>
            <a:r>
              <a:rPr lang="en-CA" dirty="0" smtClean="0"/>
              <a:t>looks darker </a:t>
            </a:r>
            <a:r>
              <a:rPr lang="en-CA" dirty="0" smtClean="0"/>
              <a:t>than the surrounding </a:t>
            </a:r>
            <a:r>
              <a:rPr lang="en-CA" dirty="0" smtClean="0"/>
              <a:t>areas. </a:t>
            </a:r>
          </a:p>
          <a:p>
            <a:r>
              <a:rPr lang="en-CA" dirty="0" smtClean="0"/>
              <a:t>Sunspots</a:t>
            </a:r>
            <a:r>
              <a:rPr lang="en-CA" dirty="0"/>
              <a:t> </a:t>
            </a:r>
            <a:r>
              <a:rPr lang="en-CA" dirty="0" smtClean="0"/>
              <a:t>indicate </a:t>
            </a:r>
            <a:r>
              <a:rPr lang="en-CA" dirty="0" smtClean="0"/>
              <a:t>regions where the magnetic field is extremely strong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864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59262"/>
            <a:ext cx="5544615" cy="616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10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Prominence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</a:t>
            </a:r>
            <a:r>
              <a:rPr lang="en-CA" dirty="0" smtClean="0"/>
              <a:t>s </a:t>
            </a:r>
            <a:r>
              <a:rPr lang="en-CA" dirty="0" smtClean="0"/>
              <a:t>a large, often curved, </a:t>
            </a:r>
            <a:r>
              <a:rPr lang="en-CA" dirty="0" smtClean="0"/>
              <a:t>bright stream </a:t>
            </a:r>
            <a:r>
              <a:rPr lang="en-CA" dirty="0" smtClean="0"/>
              <a:t>of particles extending outward </a:t>
            </a:r>
            <a:r>
              <a:rPr lang="en-CA" dirty="0" smtClean="0"/>
              <a:t>from the </a:t>
            </a:r>
            <a:r>
              <a:rPr lang="en-CA" dirty="0" smtClean="0"/>
              <a:t>photosphere into the corona.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8668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SOLAR FLARE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I</a:t>
            </a:r>
            <a:r>
              <a:rPr lang="en-CA" dirty="0" smtClean="0"/>
              <a:t>s </a:t>
            </a:r>
            <a:r>
              <a:rPr lang="en-CA" dirty="0" smtClean="0"/>
              <a:t>a massive explosion at </a:t>
            </a:r>
            <a:r>
              <a:rPr lang="en-CA" dirty="0" smtClean="0"/>
              <a:t>the surface </a:t>
            </a:r>
            <a:r>
              <a:rPr lang="en-CA" dirty="0" smtClean="0"/>
              <a:t>of the Sun</a:t>
            </a:r>
            <a:r>
              <a:rPr lang="en-CA" dirty="0" smtClean="0"/>
              <a:t>.</a:t>
            </a:r>
          </a:p>
          <a:p>
            <a:r>
              <a:rPr lang="en-CA" dirty="0" smtClean="0"/>
              <a:t> </a:t>
            </a:r>
            <a:r>
              <a:rPr lang="en-CA" dirty="0" smtClean="0"/>
              <a:t>It usually </a:t>
            </a:r>
            <a:r>
              <a:rPr lang="en-CA" dirty="0" smtClean="0"/>
              <a:t>originates where </a:t>
            </a:r>
            <a:r>
              <a:rPr lang="en-CA" dirty="0" smtClean="0"/>
              <a:t>the magnetic field breaks out of </a:t>
            </a:r>
            <a:r>
              <a:rPr lang="en-CA" dirty="0" smtClean="0"/>
              <a:t>the Sun’s </a:t>
            </a:r>
            <a:r>
              <a:rPr lang="en-CA" dirty="0" smtClean="0"/>
              <a:t>surface and interacts with </a:t>
            </a:r>
            <a:r>
              <a:rPr lang="en-CA" dirty="0" smtClean="0"/>
              <a:t>the chromosphere </a:t>
            </a:r>
            <a:r>
              <a:rPr lang="en-CA" dirty="0" smtClean="0"/>
              <a:t>and corona. </a:t>
            </a:r>
            <a:endParaRPr lang="en-CA" dirty="0" smtClean="0"/>
          </a:p>
          <a:p>
            <a:r>
              <a:rPr lang="en-CA" dirty="0" smtClean="0"/>
              <a:t>This sudden release </a:t>
            </a:r>
            <a:r>
              <a:rPr lang="en-CA" dirty="0" smtClean="0"/>
              <a:t>of magnetic energy flings </a:t>
            </a:r>
            <a:r>
              <a:rPr lang="en-CA" dirty="0" smtClean="0"/>
              <a:t>hot plasma </a:t>
            </a:r>
            <a:r>
              <a:rPr lang="en-CA" dirty="0" smtClean="0"/>
              <a:t>out into space, which we see as </a:t>
            </a:r>
            <a:r>
              <a:rPr lang="en-CA" dirty="0" smtClean="0"/>
              <a:t>a long </a:t>
            </a:r>
            <a:r>
              <a:rPr lang="en-CA" dirty="0" smtClean="0"/>
              <a:t>bright filament extending out </a:t>
            </a:r>
            <a:r>
              <a:rPr lang="en-CA" dirty="0" smtClean="0"/>
              <a:t>from the </a:t>
            </a:r>
            <a:r>
              <a:rPr lang="en-CA" dirty="0" smtClean="0"/>
              <a:t>Sun.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2857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CORONAL MASS EJECTION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An extremely powerful kind of flare </a:t>
            </a:r>
          </a:p>
          <a:p>
            <a:r>
              <a:rPr lang="en-CA" dirty="0" smtClean="0"/>
              <a:t>A </a:t>
            </a:r>
            <a:r>
              <a:rPr lang="en-CA" dirty="0" smtClean="0"/>
              <a:t>large amount of plasma is thrown out through the corona and into space at a speed of more than 1000 km/s</a:t>
            </a:r>
          </a:p>
          <a:p>
            <a:r>
              <a:rPr lang="en-CA" dirty="0" smtClean="0"/>
              <a:t>When reaches Earth about three days later, it meets Earth’s magnetic field</a:t>
            </a:r>
          </a:p>
          <a:p>
            <a:r>
              <a:rPr lang="en-CA" dirty="0" smtClean="0"/>
              <a:t>Our magnetic field protects Earth by diverting much of the plasma away from the planet’s surface</a:t>
            </a:r>
          </a:p>
          <a:p>
            <a:r>
              <a:rPr lang="en-CA" dirty="0" smtClean="0"/>
              <a:t>This causes particularly vivid and active auroras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2160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SOLAR WIND</a:t>
            </a:r>
            <a:endParaRPr lang="en-CA" sz="5400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8" y="2276872"/>
            <a:ext cx="905076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293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Of medium size by star standards, it is composed mainly of hydrogen (73 percent by mass) and helium (25 percent by mass)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1803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SOLAR WIND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</a:t>
            </a:r>
            <a:r>
              <a:rPr lang="en-CA" dirty="0" smtClean="0"/>
              <a:t>onstant </a:t>
            </a:r>
            <a:r>
              <a:rPr lang="en-CA" dirty="0" smtClean="0"/>
              <a:t>flow of HEAT particles, streaming out of the Sun’s surface in all directions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2193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dirty="0" smtClean="0">
                <a:solidFill>
                  <a:srgbClr val="7030A0"/>
                </a:solidFill>
                <a:latin typeface="Comic Sans MS" pitchFamily="66" charset="0"/>
              </a:rPr>
              <a:t>WHAT IS THIS?</a:t>
            </a:r>
            <a:endParaRPr lang="en-CA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8720"/>
            <a:ext cx="9007080" cy="6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978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Aurora Borealis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Solar wind is responsible for creating displays of green, yellow, and red light in the skies near Earth’s northern and southern regions</a:t>
            </a:r>
          </a:p>
          <a:p>
            <a:r>
              <a:rPr lang="en-CA" dirty="0" smtClean="0"/>
              <a:t>In the northern hemisphere, these light displays are called the aurora borealis (the Northern Lights)</a:t>
            </a:r>
          </a:p>
          <a:p>
            <a:r>
              <a:rPr lang="en-CA" dirty="0" smtClean="0"/>
              <a:t>In the southern hemisphere, they are called the aurora </a:t>
            </a:r>
            <a:r>
              <a:rPr lang="en-CA" dirty="0" err="1" smtClean="0"/>
              <a:t>australis</a:t>
            </a:r>
            <a:r>
              <a:rPr lang="en-CA" dirty="0" smtClean="0"/>
              <a:t> (the Southern Lights).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7151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http://www.youtube.com/watch?v=DU4hpsistDk&amp;feature=relmfu</a:t>
            </a:r>
            <a:endParaRPr lang="en-CA" dirty="0" smtClean="0"/>
          </a:p>
          <a:p>
            <a:r>
              <a:rPr lang="en-CA" dirty="0" smtClean="0">
                <a:hlinkClick r:id="rId3"/>
              </a:rPr>
              <a:t>http://www.youtube.com/watch?v=DEoT_EH_Uss&amp;feature=related</a:t>
            </a:r>
            <a:endParaRPr lang="en-CA" dirty="0" smtClean="0"/>
          </a:p>
          <a:p>
            <a:r>
              <a:rPr lang="en-CA" dirty="0">
                <a:hlinkClick r:id="rId4"/>
              </a:rPr>
              <a:t>http://</a:t>
            </a:r>
            <a:r>
              <a:rPr lang="en-CA" dirty="0" smtClean="0">
                <a:hlinkClick r:id="rId4"/>
              </a:rPr>
              <a:t>www.youtube.com/watch?v=wFb7OZx2NYo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7985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rest is made up of heavier elements including carbon, oxygen, and iron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8866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THE SUN’S LAYERS</a:t>
            </a:r>
            <a:endParaRPr lang="en-CA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560" y="1600200"/>
            <a:ext cx="479888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13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 smtClean="0">
                <a:solidFill>
                  <a:srgbClr val="FF0000"/>
                </a:solidFill>
                <a:latin typeface="Comic Sans MS" pitchFamily="66" charset="0"/>
              </a:rPr>
              <a:t>THE CORE</a:t>
            </a:r>
            <a:endParaRPr lang="en-CA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- pressures are high and temperatures are at least 15 million degrees </a:t>
            </a:r>
            <a:r>
              <a:rPr lang="en-CA" dirty="0" err="1" smtClean="0"/>
              <a:t>Celcius</a:t>
            </a:r>
            <a:r>
              <a:rPr lang="en-CA" dirty="0" smtClean="0"/>
              <a:t>.</a:t>
            </a:r>
          </a:p>
          <a:p>
            <a:pPr marL="0" indent="0">
              <a:buNone/>
            </a:pPr>
            <a:r>
              <a:rPr lang="en-CA" dirty="0" smtClean="0"/>
              <a:t>- Nuclear fusion happens in the Sun’s core</a:t>
            </a:r>
          </a:p>
          <a:p>
            <a:pPr marL="0" indent="0">
              <a:buNone/>
            </a:pPr>
            <a:r>
              <a:rPr lang="en-CA" dirty="0" smtClean="0"/>
              <a:t>- Nuclear fusion is a process in which light atoms fuse (meaning combine) and become heavier ones.  - During fusion, a small amount of matter is turned into a huge amount of pure energy.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135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>
                <a:solidFill>
                  <a:srgbClr val="FF0000"/>
                </a:solidFill>
                <a:latin typeface="Comic Sans MS" pitchFamily="66" charset="0"/>
              </a:rPr>
              <a:t>Radiative</a:t>
            </a:r>
            <a:r>
              <a:rPr lang="en-CA" dirty="0" smtClean="0">
                <a:solidFill>
                  <a:srgbClr val="FF0000"/>
                </a:solidFill>
                <a:latin typeface="Comic Sans MS" pitchFamily="66" charset="0"/>
              </a:rPr>
              <a:t> Zone Convective Zone</a:t>
            </a:r>
            <a:endParaRPr lang="en-CA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CA" dirty="0" smtClean="0"/>
          </a:p>
          <a:p>
            <a:r>
              <a:rPr lang="en-CA" dirty="0" smtClean="0"/>
              <a:t>The plasma is very dense here. Light </a:t>
            </a:r>
            <a:r>
              <a:rPr lang="en-CA" dirty="0" smtClean="0"/>
              <a:t>and other </a:t>
            </a:r>
            <a:r>
              <a:rPr lang="en-CA" dirty="0" smtClean="0"/>
              <a:t>forms of radiation are continuously absorbed and re-</a:t>
            </a:r>
            <a:r>
              <a:rPr lang="en-CA" dirty="0" smtClean="0"/>
              <a:t>emitted in </a:t>
            </a:r>
            <a:r>
              <a:rPr lang="en-CA" dirty="0" smtClean="0"/>
              <a:t>all directions.</a:t>
            </a:r>
          </a:p>
          <a:p>
            <a:endParaRPr lang="en-CA" dirty="0" smtClean="0"/>
          </a:p>
          <a:p>
            <a:r>
              <a:rPr lang="en-CA" dirty="0" smtClean="0"/>
              <a:t>The layer outside the </a:t>
            </a:r>
            <a:r>
              <a:rPr lang="en-CA" dirty="0" err="1" smtClean="0"/>
              <a:t>radiative</a:t>
            </a:r>
            <a:r>
              <a:rPr lang="en-CA" dirty="0" smtClean="0"/>
              <a:t> zone is the convective zone. </a:t>
            </a:r>
            <a:r>
              <a:rPr lang="en-CA" dirty="0" smtClean="0"/>
              <a:t>In this </a:t>
            </a:r>
            <a:r>
              <a:rPr lang="en-CA" dirty="0" smtClean="0"/>
              <a:t>region, huge bubbles of hot plasma ooze up toward </a:t>
            </a:r>
            <a:r>
              <a:rPr lang="en-CA" dirty="0" smtClean="0"/>
              <a:t>the surface</a:t>
            </a:r>
            <a:r>
              <a:rPr lang="en-CA" dirty="0" smtClean="0"/>
              <a:t>, carrying energy.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3623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>
                <a:solidFill>
                  <a:srgbClr val="FF0000"/>
                </a:solidFill>
                <a:latin typeface="Comic Sans MS" pitchFamily="66" charset="0"/>
              </a:rPr>
              <a:t>Photosphere, Chromosphere, and Corona</a:t>
            </a:r>
            <a:endParaRPr lang="en-CA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675" y="1600200"/>
            <a:ext cx="488264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922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PHOTOSPHERE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P</a:t>
            </a:r>
            <a:r>
              <a:rPr lang="en-CA" dirty="0" smtClean="0"/>
              <a:t>hotosphere </a:t>
            </a:r>
            <a:r>
              <a:rPr lang="en-CA" dirty="0" smtClean="0"/>
              <a:t>is usually considered to be the boundary </a:t>
            </a:r>
            <a:r>
              <a:rPr lang="en-CA" dirty="0" smtClean="0"/>
              <a:t>between the </a:t>
            </a:r>
            <a:r>
              <a:rPr lang="en-CA" dirty="0" smtClean="0"/>
              <a:t>inside and the outside of the Sun. This </a:t>
            </a:r>
            <a:r>
              <a:rPr lang="en-CA" dirty="0" smtClean="0"/>
              <a:t>is the </a:t>
            </a:r>
            <a:r>
              <a:rPr lang="en-CA" dirty="0" smtClean="0"/>
              <a:t>part of the Sun we see from Earth.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0261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CHROMOSPHERE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“Chromos” </a:t>
            </a:r>
            <a:r>
              <a:rPr lang="en-CA" dirty="0" smtClean="0"/>
              <a:t>means coloured</a:t>
            </a:r>
            <a:r>
              <a:rPr lang="en-CA" dirty="0" smtClean="0"/>
              <a:t>, and this layer has a red cast to </a:t>
            </a:r>
            <a:r>
              <a:rPr lang="en-CA" dirty="0" smtClean="0"/>
              <a:t>it. </a:t>
            </a:r>
          </a:p>
          <a:p>
            <a:r>
              <a:rPr lang="en-CA" dirty="0" smtClean="0"/>
              <a:t>Because </a:t>
            </a:r>
            <a:r>
              <a:rPr lang="en-CA" dirty="0" smtClean="0"/>
              <a:t>the yellow photosphere is so bright</a:t>
            </a:r>
            <a:r>
              <a:rPr lang="en-CA" dirty="0" smtClean="0"/>
              <a:t>, however</a:t>
            </a:r>
            <a:r>
              <a:rPr lang="en-CA" dirty="0" smtClean="0"/>
              <a:t>, we can see the chromosphere </a:t>
            </a:r>
            <a:r>
              <a:rPr lang="en-CA" dirty="0" smtClean="0"/>
              <a:t>only during </a:t>
            </a:r>
            <a:r>
              <a:rPr lang="en-CA" dirty="0" smtClean="0"/>
              <a:t>a total solar eclipse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4994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633</Words>
  <Application>Microsoft Macintosh PowerPoint</Application>
  <PresentationFormat>On-screen Show (4:3)</PresentationFormat>
  <Paragraphs>53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The Sun</vt:lpstr>
      <vt:lpstr>PowerPoint Presentation</vt:lpstr>
      <vt:lpstr>PowerPoint Presentation</vt:lpstr>
      <vt:lpstr>THE SUN’S LAYERS</vt:lpstr>
      <vt:lpstr>THE CORE</vt:lpstr>
      <vt:lpstr>Radiative Zone Convective Zone</vt:lpstr>
      <vt:lpstr>Photosphere, Chromosphere, and Corona</vt:lpstr>
      <vt:lpstr>PHOTOSPHERE</vt:lpstr>
      <vt:lpstr>CHROMOSPHERE</vt:lpstr>
      <vt:lpstr>CORONA</vt:lpstr>
      <vt:lpstr>SUN’S MAGNETIC FIELD</vt:lpstr>
      <vt:lpstr>Magnetic Field</vt:lpstr>
      <vt:lpstr>SUN SPOTS</vt:lpstr>
      <vt:lpstr>SUN SPOTS</vt:lpstr>
      <vt:lpstr>PowerPoint Presentation</vt:lpstr>
      <vt:lpstr>Prominence</vt:lpstr>
      <vt:lpstr>SOLAR FLARE</vt:lpstr>
      <vt:lpstr>CORONAL MASS EJECTION</vt:lpstr>
      <vt:lpstr>SOLAR WIND</vt:lpstr>
      <vt:lpstr>SOLAR WIND</vt:lpstr>
      <vt:lpstr>WHAT IS THIS?</vt:lpstr>
      <vt:lpstr>Aurora Borealis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Alicia</dc:creator>
  <cp:lastModifiedBy>Meryl Probst</cp:lastModifiedBy>
  <cp:revision>11</cp:revision>
  <dcterms:created xsi:type="dcterms:W3CDTF">2011-04-28T02:10:04Z</dcterms:created>
  <dcterms:modified xsi:type="dcterms:W3CDTF">2014-05-17T21:18:47Z</dcterms:modified>
</cp:coreProperties>
</file>